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C54EC961-8AAD-4EE3-87B2-1231965EAFDA}">
          <p14:sldIdLst>
            <p14:sldId id="256"/>
            <p14:sldId id="257"/>
          </p14:sldIdLst>
        </p14:section>
        <p14:section name="Какво е собствен блок" id="{1DFC8B68-6DD2-4DF8-8DDF-926E9459EB9E}">
          <p14:sldIdLst>
            <p14:sldId id="258"/>
            <p14:sldId id="259"/>
            <p14:sldId id="260"/>
          </p14:sldIdLst>
        </p14:section>
        <p14:section name="Създаване на собствен блок" id="{F57B65E5-7883-4AED-969C-564598760EFD}">
          <p14:sldIdLst>
            <p14:sldId id="261"/>
            <p14:sldId id="262"/>
            <p14:sldId id="263"/>
            <p14:sldId id="264"/>
            <p14:sldId id="265"/>
            <p14:sldId id="266"/>
            <p14:sldId id="267"/>
          </p14:sldIdLst>
        </p14:section>
        <p14:section name="Собствен блок с параметър" id="{0A4FE83E-7D25-41BF-A363-A066142EDB94}">
          <p14:sldIdLst>
            <p14:sldId id="268"/>
            <p14:sldId id="269"/>
            <p14:sldId id="270"/>
            <p14:sldId id="271"/>
            <p14:sldId id="272"/>
          </p14:sldIdLst>
        </p14:section>
        <p14:section name="Собствен блок с повече от един параметър" id="{4D18124D-8010-45F2-AAD4-7AF94A3FA0F7}">
          <p14:sldIdLst>
            <p14:sldId id="273"/>
            <p14:sldId id="274"/>
            <p14:sldId id="275"/>
            <p14:sldId id="276"/>
            <p14:sldId id="277"/>
          </p14:sldIdLst>
        </p14:section>
        <p14:section name="Заключение" id="{BE9445E2-C436-4256-A8FA-A399647FBA9F}">
          <p14:sldIdLst>
            <p14:sldId id="278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54" autoAdjust="0"/>
    <p:restoredTop sz="95238" autoAdjust="0"/>
  </p:normalViewPr>
  <p:slideViewPr>
    <p:cSldViewPr showGuides="1">
      <p:cViewPr varScale="1">
        <p:scale>
          <a:sx n="91" d="100"/>
          <a:sy n="91" d="100"/>
        </p:scale>
        <p:origin x="317" y="6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17.12.2024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038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50068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hyperlink" Target="https://github.com/BG-IT-Edu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856" y="1250986"/>
            <a:ext cx="10965303" cy="882654"/>
          </a:xfrm>
        </p:spPr>
        <p:txBody>
          <a:bodyPr>
            <a:normAutofit/>
          </a:bodyPr>
          <a:lstStyle/>
          <a:p>
            <a:r>
              <a:rPr lang="bg-BG" dirty="0"/>
              <a:t>Преизползване на команди</a:t>
            </a:r>
            <a:endParaRPr lang="en-US" dirty="0">
              <a:solidFill>
                <a:srgbClr val="234465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7" y="429804"/>
            <a:ext cx="10965303" cy="882654"/>
          </a:xfrm>
        </p:spPr>
        <p:txBody>
          <a:bodyPr>
            <a:noAutofit/>
          </a:bodyPr>
          <a:lstStyle/>
          <a:p>
            <a:r>
              <a:rPr lang="bg-BG" dirty="0"/>
              <a:t>Създаване на собствени блокове</a:t>
            </a:r>
            <a:endParaRPr lang="en-US" sz="4800" dirty="0">
              <a:solidFill>
                <a:srgbClr val="234465"/>
              </a:solidFill>
            </a:endParaRPr>
          </a:p>
        </p:txBody>
      </p:sp>
      <p:pic>
        <p:nvPicPr>
          <p:cNvPr id="13" name="Picture 12" descr="A cartoon cat running on a black background&#10;&#10;Description automatically generated">
            <a:extLst>
              <a:ext uri="{FF2B5EF4-FFF2-40B4-BE49-F238E27FC236}">
                <a16:creationId xmlns:a16="http://schemas.microsoft.com/office/drawing/2014/main" id="{F5E008AC-5873-FFBA-D752-D38A11B56D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735" y="2261234"/>
            <a:ext cx="4303424" cy="3233096"/>
          </a:xfrm>
          <a:prstGeom prst="rect">
            <a:avLst/>
          </a:prstGeom>
        </p:spPr>
      </p:pic>
      <p:sp>
        <p:nvSpPr>
          <p:cNvPr id="14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5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4"/>
              </a:rPr>
              <a:t>https://github.com/BG-IT-Edu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6" y="3083661"/>
            <a:ext cx="1972246" cy="88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96" y="1266091"/>
            <a:ext cx="11122608" cy="53673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562977" y="1333773"/>
            <a:ext cx="6217846" cy="1151677"/>
          </a:xfrm>
          <a:prstGeom prst="wedgeRoundRectCallout">
            <a:avLst>
              <a:gd name="adj1" fmla="val -41775"/>
              <a:gd name="adj2" fmla="val 923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 дефинирането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блок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правим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логиката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която искаме да съдържа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86215" y="1877274"/>
            <a:ext cx="3381374" cy="1151677"/>
          </a:xfrm>
          <a:prstGeom prst="wedgeRoundRectCallout">
            <a:avLst>
              <a:gd name="adj1" fmla="val 61940"/>
              <a:gd name="adj2" fmla="val 10582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случая искаме да начертаем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квадрат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457587" y="3376246"/>
            <a:ext cx="2189398" cy="225962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6658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79" y="1266090"/>
            <a:ext cx="11100003" cy="53673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73723" y="1570688"/>
            <a:ext cx="5400675" cy="1476375"/>
          </a:xfrm>
          <a:prstGeom prst="wedgeRoundRectCallout">
            <a:avLst>
              <a:gd name="adj1" fmla="val 26963"/>
              <a:gd name="adj2" fmla="val 4319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дефинирали </a:t>
            </a:r>
            <a:b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Квадрат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може да го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преизползваме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множество пъти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6586172" y="1873100"/>
            <a:ext cx="2628900" cy="1547381"/>
          </a:xfrm>
          <a:prstGeom prst="wedgeRoundRectCallout">
            <a:avLst>
              <a:gd name="adj1" fmla="val -37862"/>
              <a:gd name="adj2" fmla="val 821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първоначални координати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640580" y="3974351"/>
            <a:ext cx="4000402" cy="1119098"/>
          </a:xfrm>
          <a:prstGeom prst="wedgeRoundRectCallout">
            <a:avLst>
              <a:gd name="adj1" fmla="val -86549"/>
              <a:gd name="adj2" fmla="val -175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Използваме нашия блок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Квадрат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634038" y="4451379"/>
            <a:ext cx="1362075" cy="606396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1116624" y="5198458"/>
            <a:ext cx="4448174" cy="1198738"/>
          </a:xfrm>
          <a:prstGeom prst="wedgeRoundRectCallout">
            <a:avLst>
              <a:gd name="adj1" fmla="val 48819"/>
              <a:gd name="adj2" fmla="val -8525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Повтаряме същите стъпки с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 координати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58387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42" y="1294411"/>
            <a:ext cx="10389315" cy="5185999"/>
          </a:xfrm>
          <a:prstGeom prst="rect">
            <a:avLst/>
          </a:prstGeom>
          <a:ln>
            <a:solidFill>
              <a:srgbClr val="D1D5DD"/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8592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/>
              <a:t>Собствен блок с параметър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261" y="1796666"/>
            <a:ext cx="4107477" cy="189941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/>
              <a:t>Добавяне на входни данни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9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83615" cy="5276048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Параметър</a:t>
            </a:r>
            <a:r>
              <a:rPr lang="bg-BG" dirty="0"/>
              <a:t> – </a:t>
            </a:r>
            <a:r>
              <a:rPr lang="bg-BG" b="1" dirty="0"/>
              <a:t>входна</a:t>
            </a:r>
            <a:r>
              <a:rPr lang="bg-BG" dirty="0"/>
              <a:t> </a:t>
            </a:r>
            <a:r>
              <a:rPr lang="bg-BG" b="1" dirty="0"/>
              <a:t>стойност</a:t>
            </a:r>
            <a:r>
              <a:rPr lang="bg-BG" dirty="0"/>
              <a:t> на блок</a:t>
            </a:r>
          </a:p>
          <a:p>
            <a:pPr>
              <a:buClr>
                <a:schemeClr val="tx1"/>
              </a:buClr>
            </a:pPr>
            <a:r>
              <a:rPr lang="bg-BG" dirty="0"/>
              <a:t>Подава се в блока, за да може да бъде </a:t>
            </a:r>
            <a:r>
              <a:rPr lang="bg-BG" b="1" dirty="0"/>
              <a:t>използвана в него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Параметър на собствен блок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11"/>
          <a:stretch/>
        </p:blipFill>
        <p:spPr>
          <a:xfrm>
            <a:off x="8603063" y="3662453"/>
            <a:ext cx="2900993" cy="22482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911"/>
          <a:stretch/>
        </p:blipFill>
        <p:spPr>
          <a:xfrm>
            <a:off x="2065510" y="3662453"/>
            <a:ext cx="2900994" cy="22482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0" r="33880"/>
          <a:stretch/>
        </p:blipFill>
        <p:spPr>
          <a:xfrm>
            <a:off x="5327458" y="3662453"/>
            <a:ext cx="2914650" cy="2248214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3995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Собствен блок с параметър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4"/>
          <a:stretch/>
        </p:blipFill>
        <p:spPr>
          <a:xfrm>
            <a:off x="573187" y="1288167"/>
            <a:ext cx="11045627" cy="522693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7143082" y="1749236"/>
            <a:ext cx="4177145" cy="1661746"/>
          </a:xfrm>
          <a:prstGeom prst="wedgeRoundRectCallout">
            <a:avLst>
              <a:gd name="adj1" fmla="val -80034"/>
              <a:gd name="adj2" fmla="val 954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случая използваме параметъра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Страна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дължина на страната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FE88A6C3-803E-BBAC-CF6B-F2375AA95C9F}"/>
              </a:ext>
            </a:extLst>
          </p:cNvPr>
          <p:cNvSpPr/>
          <p:nvPr/>
        </p:nvSpPr>
        <p:spPr bwMode="auto">
          <a:xfrm>
            <a:off x="190405" y="1288167"/>
            <a:ext cx="6041452" cy="1125048"/>
          </a:xfrm>
          <a:prstGeom prst="wedgeRoundRectCallout">
            <a:avLst>
              <a:gd name="adj1" fmla="val 36946"/>
              <a:gd name="adj2" fmla="val 814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Приемаме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параметър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може да го използваме като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 в блока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2891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15" y="1288166"/>
            <a:ext cx="11064899" cy="522693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Собствен блок с параметър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63133" y="4624079"/>
            <a:ext cx="4756545" cy="1598592"/>
          </a:xfrm>
          <a:prstGeom prst="wedgeRoundRectCallout">
            <a:avLst>
              <a:gd name="adj1" fmla="val 57641"/>
              <a:gd name="adj2" fmla="val -4059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385777" y="3635109"/>
            <a:ext cx="684823" cy="241566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387487" y="4589380"/>
            <a:ext cx="683114" cy="239795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388464" y="5541880"/>
            <a:ext cx="615462" cy="246145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2B53D4B6-A7DD-DD37-4073-C41954E1A90F}"/>
              </a:ext>
            </a:extLst>
          </p:cNvPr>
          <p:cNvSpPr/>
          <p:nvPr/>
        </p:nvSpPr>
        <p:spPr bwMode="auto">
          <a:xfrm>
            <a:off x="163132" y="4624079"/>
            <a:ext cx="4756545" cy="1598592"/>
          </a:xfrm>
          <a:prstGeom prst="wedgeRoundRectCallout">
            <a:avLst>
              <a:gd name="adj1" fmla="val 57872"/>
              <a:gd name="adj2" fmla="val -9972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9C3F4F0A-8BAF-845A-FC9A-3C68F71ED7B3}"/>
              </a:ext>
            </a:extLst>
          </p:cNvPr>
          <p:cNvSpPr/>
          <p:nvPr/>
        </p:nvSpPr>
        <p:spPr bwMode="auto">
          <a:xfrm>
            <a:off x="163131" y="4624079"/>
            <a:ext cx="4756545" cy="1598592"/>
          </a:xfrm>
          <a:prstGeom prst="wedgeRoundRectCallout">
            <a:avLst>
              <a:gd name="adj1" fmla="val 57566"/>
              <a:gd name="adj2" fmla="val 179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Можем да преизползваме блока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Квадрат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с различна стойност на параметъра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473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7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/>
              <a:t>Със собствен блок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Без собствен блок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Полза от собствен блок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2773" y="1743625"/>
            <a:ext cx="2692292" cy="45057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855" y="1699492"/>
            <a:ext cx="1979425" cy="44236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252523" y="2552972"/>
            <a:ext cx="1686954" cy="1752055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9600" dirty="0"/>
              <a:t>➔</a:t>
            </a: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8693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ru-RU" dirty="0"/>
              <a:t>Собствен блок с повече от един параметър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3747622" y="2231812"/>
            <a:ext cx="4491503" cy="1102052"/>
            <a:chOff x="3747622" y="2231812"/>
            <a:chExt cx="4491503" cy="1102052"/>
          </a:xfrm>
        </p:grpSpPr>
        <p:sp>
          <p:nvSpPr>
            <p:cNvPr id="13" name="Oval 12"/>
            <p:cNvSpPr/>
            <p:nvPr/>
          </p:nvSpPr>
          <p:spPr>
            <a:xfrm>
              <a:off x="6823821" y="2565554"/>
              <a:ext cx="652722" cy="36814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6111710" y="2565554"/>
              <a:ext cx="1054429" cy="36814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5638800" y="2565554"/>
              <a:ext cx="1000125" cy="36814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991100" y="2565554"/>
              <a:ext cx="666750" cy="36814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7622" y="2231812"/>
              <a:ext cx="4491503" cy="11020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878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Собствен блок с повече от един параметър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37" y="1290441"/>
            <a:ext cx="10977326" cy="532515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Rounded Rectangular Callout 12"/>
          <p:cNvSpPr/>
          <p:nvPr/>
        </p:nvSpPr>
        <p:spPr bwMode="auto">
          <a:xfrm>
            <a:off x="9242180" y="3067893"/>
            <a:ext cx="2843699" cy="2537680"/>
          </a:xfrm>
          <a:prstGeom prst="wedgeRoundRectCallout">
            <a:avLst>
              <a:gd name="adj1" fmla="val -69108"/>
              <a:gd name="adj2" fmla="val -465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 създаване може да използваме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множество параметри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312499" y="3968042"/>
            <a:ext cx="5554279" cy="135130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Rounded Rectangular Callout 14"/>
          <p:cNvSpPr/>
          <p:nvPr/>
        </p:nvSpPr>
        <p:spPr bwMode="auto">
          <a:xfrm>
            <a:off x="190405" y="1795780"/>
            <a:ext cx="4057748" cy="1865225"/>
          </a:xfrm>
          <a:prstGeom prst="wedgeRoundRectCallout">
            <a:avLst>
              <a:gd name="adj1" fmla="val 30918"/>
              <a:gd name="adj2" fmla="val 604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Могат едновременно да бъдат използвани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различни по вид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параметри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88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/>
              <a:t>Какво</a:t>
            </a:r>
            <a:r>
              <a:rPr lang="bg-BG" sz="3400" dirty="0">
                <a:solidFill>
                  <a:schemeClr val="bg1"/>
                </a:solidFill>
              </a:rPr>
              <a:t> </a:t>
            </a:r>
            <a:r>
              <a:rPr lang="bg-BG" sz="3400" dirty="0"/>
              <a:t>е</a:t>
            </a:r>
            <a:r>
              <a:rPr lang="bg-BG" sz="3400" dirty="0">
                <a:solidFill>
                  <a:schemeClr val="bg1"/>
                </a:solidFill>
              </a:rPr>
              <a:t> </a:t>
            </a:r>
            <a:r>
              <a:rPr lang="bg-BG" sz="3400" b="1" dirty="0">
                <a:solidFill>
                  <a:schemeClr val="bg1"/>
                </a:solidFill>
              </a:rPr>
              <a:t>собствен блок</a:t>
            </a:r>
            <a:r>
              <a:rPr lang="en-US" sz="3400" dirty="0"/>
              <a:t>?</a:t>
            </a:r>
          </a:p>
          <a:p>
            <a:pPr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400" dirty="0"/>
              <a:t>͏</a:t>
            </a:r>
            <a:r>
              <a:rPr lang="bg-BG" sz="3400" b="1" dirty="0"/>
              <a:t>Създаване</a:t>
            </a:r>
            <a:r>
              <a:rPr lang="bg-BG" sz="3400" dirty="0"/>
              <a:t> на собствен блок</a:t>
            </a:r>
          </a:p>
          <a:p>
            <a:pPr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400" dirty="0"/>
              <a:t>Собствен блок с </a:t>
            </a:r>
            <a:r>
              <a:rPr lang="bg-BG" sz="3400" b="1" dirty="0">
                <a:solidFill>
                  <a:schemeClr val="bg1"/>
                </a:solidFill>
              </a:rPr>
              <a:t>параметър</a:t>
            </a:r>
          </a:p>
          <a:p>
            <a:pPr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dirty="0"/>
              <a:t>Собствен блок с </a:t>
            </a:r>
            <a:r>
              <a:rPr lang="bg-BG" b="1" dirty="0"/>
              <a:t>повече от един параметър</a:t>
            </a:r>
            <a:endParaRPr lang="en-US" b="1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441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37" y="1290440"/>
            <a:ext cx="10982736" cy="532515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Собствен блок с повече от един параметър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096000" y="3678848"/>
            <a:ext cx="4687765" cy="1838325"/>
          </a:xfrm>
          <a:prstGeom prst="wedgeRoundRectCallout">
            <a:avLst>
              <a:gd name="adj1" fmla="val -75343"/>
              <a:gd name="adj2" fmla="val -392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Благодарение на параметрите можем да създаваме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по-абстрактни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собствени блокове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4092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37" y="1290440"/>
            <a:ext cx="10982736" cy="532515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Собствен блок с повече от един параметър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848468" y="1858146"/>
            <a:ext cx="5501862" cy="2027712"/>
          </a:xfrm>
          <a:prstGeom prst="wedgeRoundRectCallout">
            <a:avLst>
              <a:gd name="adj1" fmla="val -27146"/>
              <a:gd name="adj2" fmla="val 4247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Тъй като блокът ни е абстрактен, може да чертаем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всякакви фигури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различни размери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един и същи блок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671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37" y="1290440"/>
            <a:ext cx="10982736" cy="532515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Собствен блок с повече от един параметър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554481" y="1658343"/>
            <a:ext cx="6077200" cy="1463680"/>
          </a:xfrm>
          <a:prstGeom prst="wedgeRoundRectCallout">
            <a:avLst>
              <a:gd name="adj1" fmla="val 74482"/>
              <a:gd name="adj2" fmla="val 6216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Използвайки един собствен блок, успяхме да създадем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различни фигури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различни размери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212875" y="2614041"/>
            <a:ext cx="1323973" cy="194477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381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38889" y="1308296"/>
            <a:ext cx="10144593" cy="5384284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0258116" y="3980926"/>
            <a:ext cx="2082533" cy="2253824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57195" y="1547936"/>
            <a:ext cx="9472821" cy="5081546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Собствен блок </a:t>
            </a:r>
            <a:r>
              <a:rPr lang="bg-BG" sz="2900" dirty="0">
                <a:solidFill>
                  <a:schemeClr val="bg2"/>
                </a:solidFill>
              </a:rPr>
              <a:t>– обединена </a:t>
            </a:r>
            <a:r>
              <a:rPr lang="bg-BG" sz="2900" b="1" dirty="0">
                <a:solidFill>
                  <a:schemeClr val="bg2"/>
                </a:solidFill>
              </a:rPr>
              <a:t>група от блокове</a:t>
            </a:r>
          </a:p>
          <a:p>
            <a:pPr>
              <a:lnSpc>
                <a:spcPct val="110000"/>
              </a:lnSpc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Параметър</a:t>
            </a:r>
            <a:r>
              <a:rPr lang="bg-BG" sz="2900" b="1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– </a:t>
            </a:r>
            <a:r>
              <a:rPr lang="bg-BG" sz="2900" b="1" dirty="0">
                <a:solidFill>
                  <a:schemeClr val="bg2"/>
                </a:solidFill>
              </a:rPr>
              <a:t>входна стойност </a:t>
            </a:r>
            <a:r>
              <a:rPr lang="bg-BG" sz="2900" dirty="0">
                <a:solidFill>
                  <a:schemeClr val="bg2"/>
                </a:solidFill>
              </a:rPr>
              <a:t>в собствен блок, която може да се използва в него</a:t>
            </a:r>
          </a:p>
          <a:p>
            <a:pPr>
              <a:lnSpc>
                <a:spcPct val="110000"/>
              </a:lnSpc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Абстракция</a:t>
            </a:r>
            <a:r>
              <a:rPr lang="bg-BG" sz="2900" b="1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–</a:t>
            </a:r>
            <a:r>
              <a:rPr lang="bg-BG" sz="2900" b="1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преизползване на собствен блок </a:t>
            </a:r>
            <a:r>
              <a:rPr lang="bg-BG" sz="2900" b="1" dirty="0">
                <a:solidFill>
                  <a:schemeClr val="bg2"/>
                </a:solidFill>
              </a:rPr>
              <a:t>за различни цели</a:t>
            </a: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/>
              <a:t>Какво е собствен блок?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284EC4-D146-E6B1-323D-543C4B534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1" t="8621" r="12703" b="11105"/>
          <a:stretch/>
        </p:blipFill>
        <p:spPr>
          <a:xfrm>
            <a:off x="4441708" y="1106766"/>
            <a:ext cx="3308584" cy="2976214"/>
          </a:xfrm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/>
              <a:t>Подпрограма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46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>
              <a:buClr>
                <a:schemeClr val="tx1"/>
              </a:buClr>
            </a:pPr>
            <a:r>
              <a:rPr lang="bg-BG" sz="3600" b="1" dirty="0">
                <a:solidFill>
                  <a:schemeClr val="bg1"/>
                </a:solidFill>
              </a:rPr>
              <a:t>Собствен блок </a:t>
            </a:r>
            <a:r>
              <a:rPr lang="en-US" sz="3600" dirty="0"/>
              <a:t>– </a:t>
            </a:r>
            <a:r>
              <a:rPr lang="bg-BG" sz="3600" b="1" dirty="0"/>
              <a:t>обединена група от блокове</a:t>
            </a:r>
            <a:r>
              <a:rPr lang="bg-BG" sz="3600" dirty="0"/>
              <a:t>, на която е </a:t>
            </a:r>
            <a:r>
              <a:rPr lang="bg-BG" sz="3600" b="1" dirty="0"/>
              <a:t>дадено име</a:t>
            </a:r>
          </a:p>
          <a:p>
            <a:pPr lvl="1">
              <a:buClr>
                <a:schemeClr val="tx1"/>
              </a:buClr>
            </a:pPr>
            <a:r>
              <a:rPr lang="bg-BG" sz="3400" b="1" dirty="0"/>
              <a:t>Съкращава</a:t>
            </a:r>
            <a:r>
              <a:rPr lang="bg-BG" sz="3400" dirty="0"/>
              <a:t> повтарянето на блокове</a:t>
            </a:r>
          </a:p>
          <a:p>
            <a:pPr lvl="1">
              <a:buClr>
                <a:schemeClr val="tx1"/>
              </a:buClr>
            </a:pPr>
            <a:r>
              <a:rPr lang="bg-BG" sz="3400" b="1" dirty="0"/>
              <a:t>Улеснява</a:t>
            </a:r>
            <a:r>
              <a:rPr lang="bg-BG" sz="3400" dirty="0"/>
              <a:t> правенето на програми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 Собствен блок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  <p:pic>
        <p:nvPicPr>
          <p:cNvPr id="1026" name="Picture 2" descr="Use different color for extensions and custom blocks · Issue #1336 ·  scratchfoundation/scratch-blocks · GitHub, color blocks scratch -  thirstymag.co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82" b="71032"/>
          <a:stretch/>
        </p:blipFill>
        <p:spPr bwMode="auto">
          <a:xfrm>
            <a:off x="2901000" y="4374000"/>
            <a:ext cx="3304049" cy="1948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se different color for extensions and custom blocks · Issue #1336 ·  scratchfoundation/scratch-blocks · GitHub, color blocks scratch -  thirstymag.co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22" r="62445" b="41807"/>
          <a:stretch/>
        </p:blipFill>
        <p:spPr bwMode="auto">
          <a:xfrm>
            <a:off x="7896000" y="4429721"/>
            <a:ext cx="2205000" cy="1837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803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DD1C5-8406-78CC-992F-D572280C7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3CBD3-C943-5610-E5B8-20E3C0A9B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Използване на собствен блок</a:t>
            </a:r>
            <a:r>
              <a:rPr lang="en-US" sz="4000" dirty="0"/>
              <a:t> </a:t>
            </a:r>
            <a:r>
              <a:rPr lang="bg-BG" sz="4000" dirty="0"/>
              <a:t>– пример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EF4083-238F-EE03-54C0-E9ECC14BF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821" y="1037682"/>
            <a:ext cx="3826670" cy="58203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927678-4C5F-32BE-4FDA-F0F5F5B1FB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1" t="8621" r="12703" b="11105"/>
          <a:stretch/>
        </p:blipFill>
        <p:spPr>
          <a:xfrm>
            <a:off x="8051956" y="2597804"/>
            <a:ext cx="3001606" cy="2700074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6B39852E-F4CA-0D77-061E-080CDEDC8289}"/>
              </a:ext>
            </a:extLst>
          </p:cNvPr>
          <p:cNvSpPr/>
          <p:nvPr/>
        </p:nvSpPr>
        <p:spPr bwMode="auto">
          <a:xfrm>
            <a:off x="5669946" y="3653716"/>
            <a:ext cx="1660234" cy="58825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4410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/>
              <a:t>Създаване на собствен блок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1D00E1-B56E-9E58-48DF-2BB7641C13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95"/>
          <a:stretch/>
        </p:blipFill>
        <p:spPr>
          <a:xfrm>
            <a:off x="3838871" y="1366138"/>
            <a:ext cx="4514255" cy="249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87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Създаване на собствен блок</a:t>
            </a: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g-BG" altLang="bg-BG" sz="900" b="0" i="0" u="none" strike="noStrike" cap="none" normalizeH="0" baseline="0">
                <a:ln>
                  <a:noFill/>
                </a:ln>
                <a:solidFill>
                  <a:srgbClr val="232629"/>
                </a:solidFill>
                <a:effectLst/>
                <a:latin typeface="var(--ff-mono)"/>
              </a:rPr>
              <a:t>_ -</a:t>
            </a:r>
            <a:r>
              <a:rPr kumimoji="0" lang="bg-BG" altLang="bg-BG" sz="900" b="0" i="0" u="none" strike="noStrike" cap="none" normalizeH="0" baseline="0">
                <a:ln>
                  <a:noFill/>
                </a:ln>
                <a:solidFill>
                  <a:srgbClr val="232629"/>
                </a:solidFill>
                <a:effectLst/>
                <a:latin typeface="-apple-system"/>
              </a:rPr>
              <a:t> </a:t>
            </a:r>
            <a:endParaRPr kumimoji="0" lang="bg-BG" altLang="bg-BG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g-BG" altLang="bg-BG" sz="900" b="0" i="0" u="none" strike="noStrike" cap="none" normalizeH="0" baseline="0">
                <a:ln>
                  <a:noFill/>
                </a:ln>
                <a:solidFill>
                  <a:srgbClr val="232629"/>
                </a:solidFill>
                <a:effectLst/>
                <a:latin typeface="-apple-system"/>
              </a:rPr>
              <a:t>–</a:t>
            </a:r>
            <a:endParaRPr kumimoji="0" lang="bg-BG" altLang="bg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96" y="1266092"/>
            <a:ext cx="11122608" cy="53673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Rounded Rectangular Callout 2"/>
          <p:cNvSpPr/>
          <p:nvPr/>
        </p:nvSpPr>
        <p:spPr bwMode="auto">
          <a:xfrm>
            <a:off x="3648808" y="2174427"/>
            <a:ext cx="3754315" cy="1160586"/>
          </a:xfrm>
          <a:prstGeom prst="wedgeRoundRectCallout">
            <a:avLst>
              <a:gd name="adj1" fmla="val -80317"/>
              <a:gd name="adj2" fmla="val -2689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Натискаме бутона 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Създаване на блок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7240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9"/>
          <a:stretch/>
        </p:blipFill>
        <p:spPr>
          <a:xfrm>
            <a:off x="534696" y="1261327"/>
            <a:ext cx="11122608" cy="53721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90402" y="2618484"/>
            <a:ext cx="3150675" cy="1074285"/>
          </a:xfrm>
          <a:prstGeom prst="wedgeRoundRectCallout">
            <a:avLst>
              <a:gd name="adj1" fmla="val 42282"/>
              <a:gd name="adj2" fmla="val 8808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Параметри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за собствения блок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280702" y="3970691"/>
            <a:ext cx="5617113" cy="1427785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280029" y="1436063"/>
            <a:ext cx="2488223" cy="729761"/>
          </a:xfrm>
          <a:prstGeom prst="wedgeRoundRectCallout">
            <a:avLst>
              <a:gd name="adj1" fmla="val -93281"/>
              <a:gd name="adj2" fmla="val 1426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блока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E799E4-E2FF-D945-E1B1-53B444CDD06A}"/>
              </a:ext>
            </a:extLst>
          </p:cNvPr>
          <p:cNvSpPr/>
          <p:nvPr/>
        </p:nvSpPr>
        <p:spPr bwMode="auto">
          <a:xfrm>
            <a:off x="8115763" y="5736217"/>
            <a:ext cx="782052" cy="45557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E2DBF84C-B105-C801-9553-B4607B44F40D}"/>
              </a:ext>
            </a:extLst>
          </p:cNvPr>
          <p:cNvSpPr/>
          <p:nvPr/>
        </p:nvSpPr>
        <p:spPr bwMode="auto">
          <a:xfrm>
            <a:off x="9338046" y="3866606"/>
            <a:ext cx="2488223" cy="1090316"/>
          </a:xfrm>
          <a:prstGeom prst="wedgeRoundRectCallout">
            <a:avLst>
              <a:gd name="adj1" fmla="val -82781"/>
              <a:gd name="adj2" fmla="val 11566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Добавяне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блока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066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2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96" y="1266092"/>
            <a:ext cx="11122608" cy="53673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2370308" y="1619794"/>
            <a:ext cx="4972050" cy="1175523"/>
          </a:xfrm>
          <a:prstGeom prst="wedgeRoundRectCallout">
            <a:avLst>
              <a:gd name="adj1" fmla="val -64217"/>
              <a:gd name="adj2" fmla="val 4018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Новият блок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добавя към секцията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Моите блокове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096000" y="4455173"/>
            <a:ext cx="4603637" cy="1476374"/>
          </a:xfrm>
          <a:prstGeom prst="wedgeRoundRectCallout">
            <a:avLst>
              <a:gd name="adj1" fmla="val -49520"/>
              <a:gd name="adj2" fmla="val -9091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Също така към работното поле се добавя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дефиниция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новия ни блок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06205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3838</TotalTime>
  <Words>609</Words>
  <Application>Microsoft Office PowerPoint</Application>
  <PresentationFormat>Widescreen</PresentationFormat>
  <Paragraphs>109</Paragraphs>
  <Slides>25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-apple-system</vt:lpstr>
      <vt:lpstr>Arial</vt:lpstr>
      <vt:lpstr>Calibri</vt:lpstr>
      <vt:lpstr>Consolas</vt:lpstr>
      <vt:lpstr>var(--ff-mono)</vt:lpstr>
      <vt:lpstr>Wingdings</vt:lpstr>
      <vt:lpstr>SoftUni</vt:lpstr>
      <vt:lpstr>Създаване на собствени блокове</vt:lpstr>
      <vt:lpstr>Съдържание</vt:lpstr>
      <vt:lpstr>Какво е собствен блок?</vt:lpstr>
      <vt:lpstr> Собствен блок</vt:lpstr>
      <vt:lpstr>Използване на собствен блок – пример</vt:lpstr>
      <vt:lpstr>Създаване на собствен блок</vt:lpstr>
      <vt:lpstr>Създаване на собствен блок</vt:lpstr>
      <vt:lpstr>Създаване на собствен блок</vt:lpstr>
      <vt:lpstr>Създаване на собствен блок</vt:lpstr>
      <vt:lpstr>Създаване на собствен блок</vt:lpstr>
      <vt:lpstr>Създаване на собствен блок</vt:lpstr>
      <vt:lpstr>Създаване на собствен блок</vt:lpstr>
      <vt:lpstr>Собствен блок с параметър</vt:lpstr>
      <vt:lpstr>Параметър на собствен блок</vt:lpstr>
      <vt:lpstr>Собствен блок с параметър</vt:lpstr>
      <vt:lpstr>Собствен блок с параметър</vt:lpstr>
      <vt:lpstr>Полза от собствен блок</vt:lpstr>
      <vt:lpstr>Собствен блок с повече от един параметър</vt:lpstr>
      <vt:lpstr>Собствен блок с повече от един параметър</vt:lpstr>
      <vt:lpstr>Собствен блок с повече от един параметър</vt:lpstr>
      <vt:lpstr>Собствен блок с повече от един параметър</vt:lpstr>
      <vt:lpstr>Собствен блок с повече от един параметър</vt:lpstr>
      <vt:lpstr>Обобщение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the Trainers</dc:title>
  <dc:subject>Train the Trainers - – Practical Training Course @ SoftUni</dc:subject>
  <dc:creator>BG-IT-Edu</dc:creator>
  <cp:keywords>Trainers; Trainer; Train the Trainers; Software University; SoftUni; programming; coding; software development; education; training; course</cp:keywords>
  <dc:description>Open Programming and IT Courseware for IT Teachers (BG-IT-Edu): https://github.com/BG-IT-Edu
With the kind support of SoftUni: https://softuni.bg</dc:description>
  <cp:lastModifiedBy>Zaraliev</cp:lastModifiedBy>
  <cp:revision>85</cp:revision>
  <dcterms:created xsi:type="dcterms:W3CDTF">2018-05-23T13:08:44Z</dcterms:created>
  <dcterms:modified xsi:type="dcterms:W3CDTF">2024-12-17T06:15:47Z</dcterms:modified>
  <cp:category>computer programming; programming</cp:category>
</cp:coreProperties>
</file>

<file path=docProps/thumbnail.jpeg>
</file>